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63"/>
  </p:notesMasterIdLst>
  <p:handoutMasterIdLst>
    <p:handoutMasterId r:id="rId64"/>
  </p:handoutMasterIdLst>
  <p:sldIdLst>
    <p:sldId id="256" r:id="rId2"/>
    <p:sldId id="258" r:id="rId3"/>
    <p:sldId id="260" r:id="rId4"/>
    <p:sldId id="308" r:id="rId5"/>
    <p:sldId id="264" r:id="rId6"/>
    <p:sldId id="262" r:id="rId7"/>
    <p:sldId id="263" r:id="rId8"/>
    <p:sldId id="266" r:id="rId9"/>
    <p:sldId id="267" r:id="rId10"/>
    <p:sldId id="265" r:id="rId11"/>
    <p:sldId id="261" r:id="rId12"/>
    <p:sldId id="317" r:id="rId13"/>
    <p:sldId id="279" r:id="rId14"/>
    <p:sldId id="286" r:id="rId15"/>
    <p:sldId id="270" r:id="rId16"/>
    <p:sldId id="271" r:id="rId17"/>
    <p:sldId id="282" r:id="rId18"/>
    <p:sldId id="272" r:id="rId19"/>
    <p:sldId id="287" r:id="rId20"/>
    <p:sldId id="273" r:id="rId21"/>
    <p:sldId id="327" r:id="rId22"/>
    <p:sldId id="328" r:id="rId23"/>
    <p:sldId id="329" r:id="rId24"/>
    <p:sldId id="274" r:id="rId25"/>
    <p:sldId id="307" r:id="rId26"/>
    <p:sldId id="310" r:id="rId27"/>
    <p:sldId id="311" r:id="rId28"/>
    <p:sldId id="330" r:id="rId29"/>
    <p:sldId id="326" r:id="rId30"/>
    <p:sldId id="276" r:id="rId31"/>
    <p:sldId id="280" r:id="rId32"/>
    <p:sldId id="312" r:id="rId33"/>
    <p:sldId id="313" r:id="rId34"/>
    <p:sldId id="314" r:id="rId35"/>
    <p:sldId id="318" r:id="rId36"/>
    <p:sldId id="289" r:id="rId37"/>
    <p:sldId id="299" r:id="rId38"/>
    <p:sldId id="300" r:id="rId39"/>
    <p:sldId id="301" r:id="rId40"/>
    <p:sldId id="335" r:id="rId41"/>
    <p:sldId id="336" r:id="rId42"/>
    <p:sldId id="331" r:id="rId43"/>
    <p:sldId id="332" r:id="rId44"/>
    <p:sldId id="333" r:id="rId45"/>
    <p:sldId id="337" r:id="rId46"/>
    <p:sldId id="338" r:id="rId47"/>
    <p:sldId id="339" r:id="rId48"/>
    <p:sldId id="340" r:id="rId49"/>
    <p:sldId id="341" r:id="rId50"/>
    <p:sldId id="342" r:id="rId51"/>
    <p:sldId id="324" r:id="rId52"/>
    <p:sldId id="315" r:id="rId53"/>
    <p:sldId id="319" r:id="rId54"/>
    <p:sldId id="320" r:id="rId55"/>
    <p:sldId id="321" r:id="rId56"/>
    <p:sldId id="322" r:id="rId57"/>
    <p:sldId id="323" r:id="rId58"/>
    <p:sldId id="334" r:id="rId59"/>
    <p:sldId id="268" r:id="rId60"/>
    <p:sldId id="325" r:id="rId61"/>
    <p:sldId id="259" r:id="rId62"/>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4" autoAdjust="0"/>
    <p:restoredTop sz="70330" autoAdjust="0"/>
  </p:normalViewPr>
  <p:slideViewPr>
    <p:cSldViewPr>
      <p:cViewPr varScale="1">
        <p:scale>
          <a:sx n="106" d="100"/>
          <a:sy n="106" d="100"/>
        </p:scale>
        <p:origin x="108"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log.virtualglobebook.com/2012/12/hackathons-in-classroom.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12</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13</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14</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15</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16</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searching,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18</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20</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21</a:t>
            </a:fld>
            <a:endParaRPr lang="en-US" smtClean="0"/>
          </a:p>
        </p:txBody>
      </p:sp>
    </p:spTree>
    <p:extLst>
      <p:ext uri="{BB962C8B-B14F-4D97-AF65-F5344CB8AC3E}">
        <p14:creationId xmlns:p14="http://schemas.microsoft.com/office/powerpoint/2010/main" val="2536451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22</a:t>
            </a:fld>
            <a:endParaRPr lang="en-US"/>
          </a:p>
        </p:txBody>
      </p:sp>
    </p:spTree>
    <p:extLst>
      <p:ext uri="{BB962C8B-B14F-4D97-AF65-F5344CB8AC3E}">
        <p14:creationId xmlns:p14="http://schemas.microsoft.com/office/powerpoint/2010/main" val="68972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3</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demos - http://cesiumjs.org/</a:t>
            </a:r>
          </a:p>
        </p:txBody>
      </p:sp>
    </p:spTree>
    <p:extLst>
      <p:ext uri="{BB962C8B-B14F-4D97-AF65-F5344CB8AC3E}">
        <p14:creationId xmlns:p14="http://schemas.microsoft.com/office/powerpoint/2010/main" val="11524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23</a:t>
            </a:fld>
            <a:endParaRPr lang="en-US" smtClean="0"/>
          </a:p>
        </p:txBody>
      </p:sp>
    </p:spTree>
    <p:extLst>
      <p:ext uri="{BB962C8B-B14F-4D97-AF65-F5344CB8AC3E}">
        <p14:creationId xmlns:p14="http://schemas.microsoft.com/office/powerpoint/2010/main" val="47960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24</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25</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PBR materials</a:t>
            </a:r>
          </a:p>
          <a:p>
            <a:r>
              <a:rPr lang="en-US" dirty="0" smtClean="0"/>
              <a:t>IBL</a:t>
            </a:r>
          </a:p>
          <a:p>
            <a:endParaRPr lang="en-US" dirty="0" smtClean="0"/>
          </a:p>
          <a:p>
            <a:r>
              <a:rPr lang="en-US" dirty="0" smtClean="0"/>
              <a:t>http://www.marmoset.co/webglbof.html</a:t>
            </a:r>
          </a:p>
          <a:p>
            <a:endParaRPr lang="en-US" dirty="0" smtClean="0"/>
          </a:p>
          <a:p>
            <a:r>
              <a:rPr lang="en-US" dirty="0" smtClean="0"/>
              <a:t>http://www.marmoset.co/viewer/gallery</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40260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29</a:t>
            </a:fld>
            <a:endParaRPr lang="en-US" smtClean="0"/>
          </a:p>
        </p:txBody>
      </p:sp>
    </p:spTree>
    <p:extLst>
      <p:ext uri="{BB962C8B-B14F-4D97-AF65-F5344CB8AC3E}">
        <p14:creationId xmlns:p14="http://schemas.microsoft.com/office/powerpoint/2010/main" val="4292963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r>
              <a:rPr lang="en-US" baseline="0" dirty="0" smtClean="0"/>
              <a:t>We’ll cover Vulkan if it is released this semester.</a:t>
            </a:r>
          </a:p>
          <a:p>
            <a:pPr eaLnBrk="1" hangingPunct="1"/>
            <a:endParaRPr lang="en-US" baseline="0" dirty="0" smtClean="0"/>
          </a:p>
          <a:p>
            <a:pPr eaLnBrk="1" hangingPunct="1"/>
            <a:r>
              <a:rPr lang="en-US" baseline="0" dirty="0" smtClean="0"/>
              <a:t>Video: https://www.youtube.com/watch?v=P_I8an8jXuM</a:t>
            </a:r>
          </a:p>
          <a:p>
            <a:pPr eaLnBrk="1" hangingPunct="1"/>
            <a:endParaRPr lang="en-US" baseline="0" dirty="0" smtClean="0"/>
          </a:p>
          <a:p>
            <a:pPr eaLnBrk="1" hangingPunct="1"/>
            <a:r>
              <a:rPr lang="en-US" baseline="0" dirty="0" smtClean="0"/>
              <a:t>Image and video from: http://blog.imgtec.com/powervr/trying-out-the-new-vulkan-graphics-api-on-powervr-gpus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Logo</a:t>
            </a:r>
            <a:r>
              <a:rPr lang="en-US" baseline="0" dirty="0" smtClean="0"/>
              <a:t> from https://www.khronos.org/news/logos</a:t>
            </a:r>
          </a:p>
          <a:p>
            <a:pPr eaLnBrk="1" hangingPunct="1"/>
            <a:endParaRPr lang="en-US" dirty="0"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30</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31</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 or a </a:t>
            </a:r>
            <a:r>
              <a:rPr lang="en-US" baseline="0" dirty="0" err="1" smtClean="0"/>
              <a:t>hackathon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36</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4</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students like it more.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39</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34 responses from CIS 565 alumni over six semesters (5 of which Patrick taught).  The course is taught about once a year and has ~20 students.</a:t>
            </a:r>
          </a:p>
          <a:p>
            <a:endParaRPr lang="en-US" altLang="en-US" dirty="0" smtClean="0"/>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E7CF606B-A02D-4196-82F4-B475F7B81EB2}" type="slidenum">
              <a:rPr lang="en-US" altLang="en-US" sz="1200">
                <a:latin typeface="Calibri" panose="020F0502020204030204" pitchFamily="34" charset="0"/>
              </a:rPr>
              <a:pPr/>
              <a:t>40</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33259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Most responses were similar to this.  Companies are using git or GitHub, and are looking for students familiar it.</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113BAFB-2F39-4E05-A8F3-54250A92E304}" type="slidenum">
              <a:rPr lang="en-US" altLang="en-US" sz="1200">
                <a:latin typeface="Calibri" panose="020F0502020204030204" pitchFamily="34" charset="0"/>
              </a:rPr>
              <a:pPr/>
              <a:t>41</a:t>
            </a:fld>
            <a:endParaRPr lang="en-US" altLang="en-US" sz="1200">
              <a:latin typeface="Calibri" panose="020F0502020204030204" pitchFamily="34" charset="0"/>
            </a:endParaRPr>
          </a:p>
        </p:txBody>
      </p:sp>
    </p:spTree>
    <p:extLst>
      <p:ext uri="{BB962C8B-B14F-4D97-AF65-F5344CB8AC3E}">
        <p14:creationId xmlns:p14="http://schemas.microsoft.com/office/powerpoint/2010/main" val="930453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Common themes in Rich</a:t>
            </a:r>
            <a:r>
              <a:rPr lang="ja-JP" altLang="en-US" smtClean="0"/>
              <a:t>’</a:t>
            </a:r>
            <a:r>
              <a:rPr lang="en-US" altLang="ja-JP" smtClean="0"/>
              <a:t>s advice:</a:t>
            </a:r>
          </a:p>
          <a:p>
            <a:pPr>
              <a:buFontTx/>
              <a:buChar char="•"/>
            </a:pPr>
            <a:r>
              <a:rPr lang="en-US" altLang="en-US" smtClean="0"/>
              <a:t>Find a real need</a:t>
            </a:r>
          </a:p>
          <a:p>
            <a:pPr>
              <a:buFontTx/>
              <a:buChar char="•"/>
            </a:pPr>
            <a:r>
              <a:rPr lang="en-US" altLang="en-US" smtClean="0"/>
              <a:t>Be visible</a:t>
            </a:r>
          </a:p>
          <a:p>
            <a:endParaRPr lang="en-US" altLang="en-US" smtClean="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1E4D983E-8F4B-4924-8BCF-EAC6F1273498}" type="slidenum">
              <a:rPr lang="en-US" altLang="en-US" sz="1200">
                <a:latin typeface="Calibri" panose="020F0502020204030204" pitchFamily="34" charset="0"/>
              </a:rPr>
              <a:pPr/>
              <a:t>44</a:t>
            </a:fld>
            <a:endParaRPr lang="en-US" altLang="en-US" sz="1200">
              <a:latin typeface="Calibri" panose="020F0502020204030204" pitchFamily="34" charset="0"/>
            </a:endParaRPr>
          </a:p>
        </p:txBody>
      </p:sp>
    </p:spTree>
    <p:extLst>
      <p:ext uri="{BB962C8B-B14F-4D97-AF65-F5344CB8AC3E}">
        <p14:creationId xmlns:p14="http://schemas.microsoft.com/office/powerpoint/2010/main" val="72379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Keep in mind, it didn</a:t>
            </a:r>
            <a:r>
              <a:rPr lang="ja-JP" altLang="en-US" smtClean="0"/>
              <a:t>’</a:t>
            </a:r>
            <a:r>
              <a:rPr lang="en-US" altLang="ja-JP" smtClean="0"/>
              <a:t>t hurt the students who said No, and it helped 51.5%.  I expect this to only increase as recruiting practices continue to change.</a:t>
            </a:r>
          </a:p>
          <a:p>
            <a:endParaRPr lang="en-US" altLang="en-US" smtClean="0"/>
          </a:p>
          <a:p>
            <a:r>
              <a:rPr lang="en-US" altLang="en-US" smtClean="0"/>
              <a:t>Several students also already had jobs before starting the course or received full-time positions based on their internships.</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3B24002-03E3-47BF-A2C7-84957F4ABB6B}" type="slidenum">
              <a:rPr lang="en-US" altLang="en-US" sz="1200">
                <a:latin typeface="Calibri" panose="020F0502020204030204" pitchFamily="34" charset="0"/>
              </a:rPr>
              <a:pPr/>
              <a:t>46</a:t>
            </a:fld>
            <a:endParaRPr lang="en-US" altLang="en-US" sz="1200">
              <a:latin typeface="Calibri" panose="020F0502020204030204" pitchFamily="34" charset="0"/>
            </a:endParaRPr>
          </a:p>
        </p:txBody>
      </p:sp>
    </p:spTree>
    <p:extLst>
      <p:ext uri="{BB962C8B-B14F-4D97-AF65-F5344CB8AC3E}">
        <p14:creationId xmlns:p14="http://schemas.microsoft.com/office/powerpoint/2010/main" val="1867075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quote is representative of many responses:</a:t>
            </a:r>
          </a:p>
          <a:p>
            <a:pPr>
              <a:buFontTx/>
              <a:buChar char="•"/>
            </a:pPr>
            <a:r>
              <a:rPr lang="en-US" altLang="en-US" smtClean="0"/>
              <a:t>The project portfolio is useful: demos, videos</a:t>
            </a:r>
          </a:p>
          <a:p>
            <a:pPr>
              <a:buFontTx/>
              <a:buChar char="•"/>
            </a:pPr>
            <a:r>
              <a:rPr lang="en-US" altLang="en-US" smtClean="0"/>
              <a:t>Employers generally don</a:t>
            </a:r>
            <a:r>
              <a:rPr lang="ja-JP" altLang="en-US" smtClean="0"/>
              <a:t>’</a:t>
            </a:r>
            <a:r>
              <a:rPr lang="en-US" altLang="ja-JP" smtClean="0"/>
              <a:t>t look at the code (or the student doesn</a:t>
            </a:r>
            <a:r>
              <a:rPr lang="ja-JP" altLang="en-US" smtClean="0"/>
              <a:t>’</a:t>
            </a:r>
            <a:r>
              <a:rPr lang="en-US" altLang="ja-JP" smtClean="0"/>
              <a:t>t realize it)</a:t>
            </a:r>
          </a:p>
          <a:p>
            <a:pPr>
              <a:buFontTx/>
              <a:buChar char="•"/>
            </a:pPr>
            <a:r>
              <a:rPr lang="en-US" altLang="en-US" smtClean="0"/>
              <a:t>The interview itself is what matters</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D379313C-8DA4-4B7F-9B0B-2BB432235903}" type="slidenum">
              <a:rPr lang="en-US" altLang="en-US" sz="1200">
                <a:latin typeface="Calibri" panose="020F0502020204030204" pitchFamily="34" charset="0"/>
              </a:rPr>
              <a:pPr/>
              <a:t>47</a:t>
            </a:fld>
            <a:endParaRPr lang="en-US" altLang="en-US" sz="1200">
              <a:latin typeface="Calibri" panose="020F0502020204030204" pitchFamily="34" charset="0"/>
            </a:endParaRPr>
          </a:p>
        </p:txBody>
      </p:sp>
    </p:spTree>
    <p:extLst>
      <p:ext uri="{BB962C8B-B14F-4D97-AF65-F5344CB8AC3E}">
        <p14:creationId xmlns:p14="http://schemas.microsoft.com/office/powerpoint/2010/main" val="4275284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Being asked about your own code is a great way to stack the odds in your favor.</a:t>
            </a:r>
          </a:p>
          <a:p>
            <a:endParaRPr lang="en-US" altLang="en-US" smtClean="0"/>
          </a:p>
          <a:p>
            <a:r>
              <a:rPr lang="en-US" altLang="en-US" smtClean="0"/>
              <a:t>I expect more companies to ask for code samples; as a hiring manager, I do.</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BCB6FA2D-273A-4AE3-B420-502002652C7C}" type="slidenum">
              <a:rPr lang="en-US" altLang="en-US" sz="1200">
                <a:latin typeface="Calibri" panose="020F0502020204030204" pitchFamily="34" charset="0"/>
              </a:rPr>
              <a:pPr/>
              <a:t>48</a:t>
            </a:fld>
            <a:endParaRPr lang="en-US" altLang="en-US" sz="1200">
              <a:latin typeface="Calibri" panose="020F0502020204030204" pitchFamily="34" charset="0"/>
            </a:endParaRPr>
          </a:p>
        </p:txBody>
      </p:sp>
    </p:spTree>
    <p:extLst>
      <p:ext uri="{BB962C8B-B14F-4D97-AF65-F5344CB8AC3E}">
        <p14:creationId xmlns:p14="http://schemas.microsoft.com/office/powerpoint/2010/main" val="74887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49</a:t>
            </a:fld>
            <a:endParaRPr lang="en-US"/>
          </a:p>
        </p:txBody>
      </p:sp>
    </p:spTree>
    <p:extLst>
      <p:ext uri="{BB962C8B-B14F-4D97-AF65-F5344CB8AC3E}">
        <p14:creationId xmlns:p14="http://schemas.microsoft.com/office/powerpoint/2010/main" val="298752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p>
          <a:p>
            <a:pPr eaLnBrk="1" hangingPunct="1"/>
            <a:endParaRPr lang="en-US" baseline="0" dirty="0" smtClean="0"/>
          </a:p>
          <a:p>
            <a:pPr eaLnBrk="1" hangingPunct="1"/>
            <a:r>
              <a:rPr lang="en-US" baseline="0" dirty="0" smtClean="0"/>
              <a:t>We design this course backwards from the final project.  The final project is the purpose of the course, the regular projects provide breadth and a bit of depth to prepare you for the final project, and the lectures prepare you for the projects.</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6F54C514-B555-4625-8AF9-24AEC9C06B45}" type="slidenum">
              <a:rPr lang="en-US" altLang="en-US" sz="1200">
                <a:latin typeface="Calibri" panose="020F0502020204030204" pitchFamily="34" charset="0"/>
              </a:rPr>
              <a:pPr/>
              <a:t>50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45009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51</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53</a:t>
            </a:fld>
            <a:endParaRPr lang="en-US"/>
          </a:p>
        </p:txBody>
      </p:sp>
    </p:spTree>
    <p:extLst>
      <p:ext uri="{BB962C8B-B14F-4D97-AF65-F5344CB8AC3E}">
        <p14:creationId xmlns:p14="http://schemas.microsoft.com/office/powerpoint/2010/main" val="4197322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54</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55</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56</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57</a:t>
            </a:fld>
            <a:endParaRPr lang="en-US"/>
          </a:p>
        </p:txBody>
      </p:sp>
    </p:spTree>
    <p:extLst>
      <p:ext uri="{BB962C8B-B14F-4D97-AF65-F5344CB8AC3E}">
        <p14:creationId xmlns:p14="http://schemas.microsoft.com/office/powerpoint/2010/main" val="850058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Exciting for students to have their work noticed outside of class and the university.</a:t>
            </a:r>
          </a:p>
          <a:p>
            <a:endParaRPr lang="en-US" altLang="en-US" smtClean="0"/>
          </a:p>
          <a:p>
            <a:r>
              <a:rPr lang="en-US" altLang="en-US" smtClean="0"/>
              <a:t>Sometimes, someone famous will notice.</a:t>
            </a:r>
          </a:p>
          <a:p>
            <a:endParaRPr lang="en-US" altLang="en-US" smtClean="0"/>
          </a:p>
          <a:p>
            <a:r>
              <a:rPr lang="en-US" altLang="en-US" smtClean="0"/>
              <a:t>Open source isn</a:t>
            </a:r>
            <a:r>
              <a:rPr lang="ja-JP" altLang="en-US" smtClean="0"/>
              <a:t>’</a:t>
            </a:r>
            <a:r>
              <a:rPr lang="en-US" altLang="ja-JP" smtClean="0"/>
              <a:t>t necessary for twitter, but it helps drive engagement.</a:t>
            </a:r>
          </a:p>
          <a:p>
            <a:endParaRPr lang="en-US" altLang="en-US" smtClean="0"/>
          </a:p>
          <a:p>
            <a:pPr>
              <a:buFontTx/>
              <a:buChar char="•"/>
            </a:pPr>
            <a:r>
              <a:rPr lang="en-US" altLang="en-US" smtClean="0"/>
              <a:t>Dynamic geometry fractures with WebCL and WebGL by Kai Ninomiya and Jiatong He, https://twitter.com/pjcozzi/status/542364663166824450</a:t>
            </a:r>
          </a:p>
          <a:p>
            <a:pPr>
              <a:buFontTx/>
              <a:buChar char="•"/>
            </a:pPr>
            <a:r>
              <a:rPr lang="en-US" altLang="en-US" smtClean="0"/>
              <a:t>Ocean simulation in Unity by Anda Li and Yehua Lyu, https://twitter.com/pjcozzi/status/542007352925642753</a:t>
            </a:r>
          </a:p>
          <a:p>
            <a:pPr>
              <a:buFontTx/>
              <a:buChar char="•"/>
            </a:pPr>
            <a:r>
              <a:rPr lang="en-US" altLang="en-US" smtClean="0"/>
              <a:t>Rasterization pipeline byCheng-Tso Lin, https://twitter.com/pjcozzi/status/396613045553623040</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F83F9296-A00A-4B00-895C-A285EE456EBB}" type="slidenum">
              <a:rPr lang="en-US" altLang="en-US" sz="1200">
                <a:latin typeface="Calibri" panose="020F0502020204030204" pitchFamily="34" charset="0"/>
              </a:rPr>
              <a:pPr/>
              <a:t>58</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8998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59</a:t>
            </a:fld>
            <a:endParaRPr lang="en-US" smtClean="0"/>
          </a:p>
        </p:txBody>
      </p:sp>
    </p:spTree>
    <p:extLst>
      <p:ext uri="{BB962C8B-B14F-4D97-AF65-F5344CB8AC3E}">
        <p14:creationId xmlns:p14="http://schemas.microsoft.com/office/powerpoint/2010/main" val="3652757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60</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p>
          <a:p>
            <a:pPr eaLnBrk="1" hangingPunct="1"/>
            <a:endParaRPr lang="en-US" baseline="0" dirty="0" smtClean="0"/>
          </a:p>
          <a:p>
            <a:pPr eaLnBrk="1" hangingPunct="1"/>
            <a:r>
              <a:rPr lang="en-US" baseline="0" dirty="0" smtClean="0"/>
              <a:t>In 2007, I received an A+ in this course.  The same work I did today would barely pass.</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61</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SIGGRAPH session on open-source </a:t>
            </a:r>
            <a:r>
              <a:rPr lang="en-US" smtClean="0"/>
              <a:t>projects in CIS 565: https://github.com/pjcozzi/Articles/tree/master/SIGGRAPH/2015</a:t>
            </a:r>
          </a:p>
        </p:txBody>
      </p:sp>
    </p:spTree>
    <p:extLst>
      <p:ext uri="{BB962C8B-B14F-4D97-AF65-F5344CB8AC3E}">
        <p14:creationId xmlns:p14="http://schemas.microsoft.com/office/powerpoint/2010/main" val="296495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indent="0" eaLnBrk="1" hangingPunct="1">
              <a:buFont typeface="Arial" pitchFamily="34" charset="0"/>
              <a:buNone/>
              <a:defRPr/>
            </a:pPr>
            <a:r>
              <a:rPr lang="en-US" dirty="0" smtClean="0"/>
              <a:t>There are so many students that I stopped updating this after Fall 2013.</a:t>
            </a:r>
          </a:p>
          <a:p>
            <a:pPr marL="0" indent="0" eaLnBrk="1" hangingPunct="1">
              <a:buFont typeface="Arial" pitchFamily="34" charset="0"/>
              <a:buNone/>
              <a:defRPr/>
            </a:pPr>
            <a:endParaRPr lang="en-US" dirty="0" smtClean="0"/>
          </a:p>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WebGL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Students whose futures were significantly influenced, e.g., jobs, etc., by CIS 565.  Not based on grades.</a:t>
            </a:r>
          </a:p>
          <a:p>
            <a:pPr eaLnBrk="1" hangingPunct="1">
              <a:defRPr/>
            </a:pPr>
            <a:endParaRPr lang="en-US" dirty="0" smtClean="0"/>
          </a:p>
          <a:p>
            <a:pPr eaLnBrk="1" hangingPunct="1">
              <a:defRPr/>
            </a:pPr>
            <a:r>
              <a:rPr lang="en-US" dirty="0" smtClean="0"/>
              <a:t>Many 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7</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8</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11</a:t>
            </a:fld>
            <a:endParaRPr lang="en-US" smtClean="0"/>
          </a:p>
        </p:txBody>
      </p:sp>
    </p:spTree>
    <p:extLst>
      <p:ext uri="{BB962C8B-B14F-4D97-AF65-F5344CB8AC3E}">
        <p14:creationId xmlns:p14="http://schemas.microsoft.com/office/powerpoint/2010/main" val="320799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oups.google.com/forum/#!forum/cis-565-fall-201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mailto:cis-565-fall-2015@googlegroup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gnup/f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github.com/CIS565-Fall-201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groups/GPU-Programming-Architecture-65409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blog.mozilla.org/blog/2014/03/12/mozilla-and-epic-preview-unreal-engine-4-running-in-firefo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armoset.co/viewer/galler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hyperlink" Target="http://www.seas.upenn.edu/~pcozzi/" TargetMode="External"/><Relationship Id="rId9" Type="http://schemas.openxmlformats.org/officeDocument/2006/relationships/image" Target="../media/image8.png"/><Relationship Id="rId1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youtube.com/watch?v=P_I8an8jXu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edu"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cis565-fall-2012.github.io/index.html"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iamnop.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iamnop.com/raymarch/"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glsl.heroku.com/e#2306.2"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vimeo.com/103072321" TargetMode="External"/><Relationship Id="rId5" Type="http://schemas.openxmlformats.org/officeDocument/2006/relationships/hyperlink" Target="http://www.yuqinshao.com/" TargetMode="External"/><Relationship Id="rId4" Type="http://schemas.openxmlformats.org/officeDocument/2006/relationships/hyperlink" Target="http://www.noahbenjaminlyon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kainino0x.github.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roups.google.com/forum/#!forum/cis-565-fall-2015" TargetMode="External"/><Relationship Id="rId7" Type="http://schemas.openxmlformats.org/officeDocument/2006/relationships/hyperlink" Target="https://github.com/CIS565-Fall-2015"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github.com/edu" TargetMode="External"/><Relationship Id="rId5" Type="http://schemas.openxmlformats.org/officeDocument/2006/relationships/hyperlink" Target="https://github.com/signup/free" TargetMode="External"/><Relationship Id="rId4" Type="http://schemas.openxmlformats.org/officeDocument/2006/relationships/hyperlink" Target="https://www.linkedin.com/groups/GPU-Programming-Architecture-6540935"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2015</a:t>
            </a:r>
          </a:p>
        </p:txBody>
      </p:sp>
      <p:pic>
        <p:nvPicPr>
          <p:cNvPr id="2" name="Picture 2"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418" y="1605"/>
            <a:ext cx="6089581" cy="1522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forum/cis-565-fall-2015</a:t>
            </a:r>
            <a:endParaRPr lang="en-US" sz="2400" dirty="0" smtClean="0"/>
          </a:p>
          <a:p>
            <a:pPr eaLnBrk="1" hangingPunct="1">
              <a:defRPr/>
            </a:pPr>
            <a:r>
              <a:rPr lang="en-US" sz="2400" dirty="0" smtClean="0"/>
              <a:t>Send </a:t>
            </a:r>
            <a:r>
              <a:rPr lang="en-US" sz="2400" dirty="0"/>
              <a:t>email to </a:t>
            </a:r>
            <a:r>
              <a:rPr lang="en-US" sz="2400" dirty="0" smtClean="0">
                <a:hlinkClick r:id="rId4"/>
              </a:rPr>
              <a:t>cis-565-fall-2015@googlegroups.com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course materials, projects, and the final project</a:t>
            </a:r>
          </a:p>
          <a:p>
            <a:pPr eaLnBrk="1" hangingPunct="1">
              <a:defRPr/>
            </a:pPr>
            <a:r>
              <a:rPr lang="en-US" dirty="0" smtClean="0"/>
              <a:t>Create an account:</a:t>
            </a:r>
          </a:p>
          <a:p>
            <a:pPr lvl="1" eaLnBrk="1" hangingPunct="1">
              <a:defRPr/>
            </a:pPr>
            <a:r>
              <a:rPr lang="en-US" dirty="0" smtClean="0">
                <a:hlinkClick r:id="rId3"/>
              </a:rPr>
              <a:t>https://github.com/signup/free</a:t>
            </a:r>
            <a:endParaRPr lang="en-US" dirty="0" smtClean="0"/>
          </a:p>
          <a:p>
            <a:pPr eaLnBrk="1" hangingPunct="1">
              <a:defRPr/>
            </a:pPr>
            <a:r>
              <a:rPr lang="en-US" dirty="0" smtClean="0"/>
              <a:t>Join our GitHub organization:</a:t>
            </a:r>
          </a:p>
          <a:p>
            <a:pPr lvl="1" eaLnBrk="1" hangingPunct="1">
              <a:defRPr/>
            </a:pPr>
            <a:r>
              <a:rPr lang="en-US" dirty="0">
                <a:ea typeface="+mn-ea"/>
                <a:cs typeface="+mn-cs"/>
                <a:hlinkClick r:id="rId4"/>
              </a:rPr>
              <a:t>https://</a:t>
            </a:r>
            <a:r>
              <a:rPr lang="en-US" dirty="0" smtClean="0">
                <a:ea typeface="+mn-ea"/>
                <a:cs typeface="+mn-cs"/>
                <a:hlinkClick r:id="rId4"/>
              </a:rPr>
              <a:t>github.com/CIS565-Fall-2015</a:t>
            </a:r>
            <a:endParaRPr lang="en-US" dirty="0" smtClean="0">
              <a:ea typeface="+mn-ea"/>
              <a:cs typeface="+mn-cs"/>
            </a:endParaRPr>
          </a:p>
          <a:p>
            <a:pPr marL="457200" lvl="1" indent="0" eaLnBrk="1" hangingPunct="1">
              <a:buNone/>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Join our group for networking and job openings</a:t>
            </a:r>
          </a:p>
          <a:p>
            <a:pPr lvl="1"/>
            <a:r>
              <a:rPr lang="en-US" dirty="0">
                <a:hlinkClick r:id="rId3"/>
              </a:rPr>
              <a:t>https://</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9"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2"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a:t>Image from </a:t>
            </a:r>
            <a:r>
              <a:rPr lang="en-US" sz="1200">
                <a:hlinkClick r:id="rId6"/>
              </a:rPr>
              <a:t>http://pinoytutorial.com/techtorial/geforce-gtx-580-vs-amd-radeon-hd-6870-review-and-comparison-conclusion/</a:t>
            </a:r>
            <a:endParaRPr lang="en-US" sz="1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5"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6"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7"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18"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51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4018255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extLst>
      <p:ext uri="{BB962C8B-B14F-4D97-AF65-F5344CB8AC3E}">
        <p14:creationId xmlns:p14="http://schemas.microsoft.com/office/powerpoint/2010/main" val="262743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WebGL</a:t>
            </a:r>
          </a:p>
          <a:p>
            <a:pPr eaLnBrk="1" hangingPunct="1"/>
            <a:r>
              <a:rPr lang="en-US" dirty="0" smtClean="0"/>
              <a:t>OpenGL compute shaders</a:t>
            </a:r>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21514" name="Picture 6" descr="openg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981200"/>
            <a:ext cx="20955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5" name="Picture 2" descr="https://encrypted-tbn1.google.com/images?q=tbn:ANd9GcRDTI_7tWE7YGfnPhhNUbKg77Xrw8oiEcZNpSM5UWTLLbG6J7L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942975"/>
            <a:ext cx="1863725"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4</a:t>
            </a:r>
            <a:endParaRPr lang="en-US" dirty="0"/>
          </a:p>
        </p:txBody>
      </p:sp>
      <p:sp>
        <p:nvSpPr>
          <p:cNvPr id="4" name="TextBox 3"/>
          <p:cNvSpPr txBox="1">
            <a:spLocks noChangeArrowheads="1"/>
          </p:cNvSpPr>
          <p:nvPr/>
        </p:nvSpPr>
        <p:spPr bwMode="auto">
          <a:xfrm>
            <a:off x="522653" y="5105400"/>
            <a:ext cx="809869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https://blog.mozilla.org/blog/2014/03/12/mozilla-and-epic-preview-unreal-engine-4-running-in-firefox</a:t>
            </a:r>
            <a:r>
              <a:rPr lang="en-US" sz="1400" dirty="0" smtClean="0">
                <a:hlinkClick r:id="rId2"/>
              </a:rPr>
              <a:t>/</a:t>
            </a:r>
            <a:endParaRPr lang="en-US" sz="1400" dirty="0"/>
          </a:p>
        </p:txBody>
      </p:sp>
      <p:pic>
        <p:nvPicPr>
          <p:cNvPr id="3" name="Picture 2"/>
          <p:cNvPicPr>
            <a:picLocks noChangeAspect="1"/>
          </p:cNvPicPr>
          <p:nvPr/>
        </p:nvPicPr>
        <p:blipFill>
          <a:blip r:embed="rId3"/>
          <a:stretch>
            <a:fillRect/>
          </a:stretch>
        </p:blipFill>
        <p:spPr>
          <a:xfrm>
            <a:off x="1890338" y="1895261"/>
            <a:ext cx="5363323" cy="3067478"/>
          </a:xfrm>
          <a:prstGeom prst="rect">
            <a:avLst/>
          </a:prstGeom>
        </p:spPr>
      </p:pic>
    </p:spTree>
    <p:extLst>
      <p:ext uri="{BB962C8B-B14F-4D97-AF65-F5344CB8AC3E}">
        <p14:creationId xmlns:p14="http://schemas.microsoft.com/office/powerpoint/2010/main" val="253282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Marmoset Viewer</a:t>
            </a:r>
            <a:endParaRPr lang="en-US" dirty="0"/>
          </a:p>
        </p:txBody>
      </p:sp>
      <p:pic>
        <p:nvPicPr>
          <p:cNvPr id="4" name="Picture 3">
            <a:hlinkClick r:id="rId3"/>
          </p:cNvPr>
          <p:cNvPicPr>
            <a:picLocks noChangeAspect="1"/>
          </p:cNvPicPr>
          <p:nvPr/>
        </p:nvPicPr>
        <p:blipFill>
          <a:blip r:embed="rId4"/>
          <a:stretch>
            <a:fillRect/>
          </a:stretch>
        </p:blipFill>
        <p:spPr>
          <a:xfrm>
            <a:off x="956758" y="1905000"/>
            <a:ext cx="7230484" cy="4058216"/>
          </a:xfrm>
          <a:prstGeom prst="rect">
            <a:avLst/>
          </a:prstGeom>
        </p:spPr>
      </p:pic>
    </p:spTree>
    <p:extLst>
      <p:ext uri="{BB962C8B-B14F-4D97-AF65-F5344CB8AC3E}">
        <p14:creationId xmlns:p14="http://schemas.microsoft.com/office/powerpoint/2010/main" val="1293580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extLst>
      <p:ext uri="{BB962C8B-B14F-4D97-AF65-F5344CB8AC3E}">
        <p14:creationId xmlns:p14="http://schemas.microsoft.com/office/powerpoint/2010/main" val="3333247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s.assoc-amazon.com/widgets/q?_encoding=UTF8&amp;Format=_SL160_&amp;ASIN=1439893764&amp;MarketPlace=US&amp;ID=AsinImage&amp;WS=1&amp;tag=virtua06a-20&amp;ServiceVersion=20070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222" y="3048188"/>
            <a:ext cx="804862" cy="998279"/>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Patrick Cozzi</a:t>
            </a:r>
          </a:p>
          <a:p>
            <a:pPr marL="0" indent="0" eaLnBrk="1" hangingPunct="1">
              <a:buFont typeface="Wingdings" pitchFamily="2" charset="2"/>
              <a:buNone/>
              <a:defRPr/>
            </a:pPr>
            <a:endParaRPr lang="en-US" dirty="0" smtClean="0"/>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http://www.seas.upenn.edu/~pcozzi/</a:t>
            </a:r>
            <a:endParaRPr lang="en-US" sz="1200" dirty="0"/>
          </a:p>
        </p:txBody>
      </p:sp>
      <p:pic>
        <p:nvPicPr>
          <p:cNvPr id="5125" name="Picture 2" descr="http://img.hotbooksale.com/books/9781568817118/1/3D-Engine-Design-for-Virtual-Glob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27" y="3022658"/>
            <a:ext cx="854075" cy="104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90127"/>
            <a:ext cx="10985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8" name="Picture 6" descr="http://www.wikicollegiate.org/images/1/1c/Penn_Cr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1924" y="4648200"/>
            <a:ext cx="801687" cy="90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9287" y="4791075"/>
            <a:ext cx="884237" cy="620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765675"/>
            <a:ext cx="1012825" cy="67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5225" y="4699000"/>
            <a:ext cx="679450" cy="804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3075" y="4797425"/>
            <a:ext cx="1547812" cy="608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2" descr="Ces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7970" y="3017231"/>
            <a:ext cx="1075337" cy="1060192"/>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Khrono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2715" y="3048188"/>
            <a:ext cx="1528066" cy="998279"/>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WebGL Insight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50504" y="3050043"/>
            <a:ext cx="802791" cy="994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lT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0201" y="2979855"/>
            <a:ext cx="1945620" cy="1134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6" name="TextBox 15"/>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4" y="1509551"/>
            <a:ext cx="3108006" cy="1195387"/>
          </a:xfrm>
          <a:prstGeom prst="rect">
            <a:avLst/>
          </a:prstGeom>
        </p:spPr>
      </p:pic>
      <p:pic>
        <p:nvPicPr>
          <p:cNvPr id="4098" name="Picture 2" descr="Vulkan demo screensh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019311"/>
            <a:ext cx="4131733"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17" name="TextBox 16"/>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
        <p:nvSpPr>
          <p:cNvPr id="27659" name="TextBox 11"/>
          <p:cNvSpPr txBox="1">
            <a:spLocks noChangeArrowheads="1"/>
          </p:cNvSpPr>
          <p:nvPr/>
        </p:nvSpPr>
        <p:spPr bwMode="auto">
          <a:xfrm>
            <a:off x="1" y="2233613"/>
            <a:ext cx="9144000" cy="3786187"/>
          </a:xfrm>
          <a:prstGeom prst="rect">
            <a:avLst/>
          </a:prstGeom>
          <a:solidFill>
            <a:srgbClr val="FFFF00">
              <a:alpha val="30196"/>
            </a:srgbClr>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Lectures</a:t>
            </a:r>
            <a:endParaRPr lang="en-US" dirty="0"/>
          </a:p>
        </p:txBody>
      </p:sp>
      <p:sp>
        <p:nvSpPr>
          <p:cNvPr id="3" name="Content Placeholder 2"/>
          <p:cNvSpPr>
            <a:spLocks noGrp="1"/>
          </p:cNvSpPr>
          <p:nvPr>
            <p:ph idx="1"/>
          </p:nvPr>
        </p:nvSpPr>
        <p:spPr/>
        <p:txBody>
          <a:bodyPr/>
          <a:lstStyle/>
          <a:p>
            <a:r>
              <a:rPr lang="en-US" dirty="0"/>
              <a:t>Shannon Woods, </a:t>
            </a:r>
            <a:r>
              <a:rPr lang="en-US" dirty="0" smtClean="0"/>
              <a:t>Google</a:t>
            </a:r>
          </a:p>
          <a:p>
            <a:r>
              <a:rPr lang="en-US" dirty="0"/>
              <a:t>Tarek </a:t>
            </a:r>
            <a:r>
              <a:rPr lang="en-US" dirty="0" err="1"/>
              <a:t>Sherif</a:t>
            </a:r>
            <a:r>
              <a:rPr lang="en-US" dirty="0"/>
              <a:t>, </a:t>
            </a:r>
            <a:r>
              <a:rPr lang="en-US" dirty="0" err="1" smtClean="0"/>
              <a:t>BioDigital</a:t>
            </a:r>
            <a:endParaRPr lang="en-US" dirty="0" smtClean="0"/>
          </a:p>
          <a:p>
            <a:r>
              <a:rPr lang="en-US" dirty="0"/>
              <a:t>Dave </a:t>
            </a:r>
            <a:r>
              <a:rPr lang="en-US" dirty="0" err="1"/>
              <a:t>Kotfis</a:t>
            </a:r>
            <a:r>
              <a:rPr lang="en-US" dirty="0"/>
              <a:t>, Lockheed Martin</a:t>
            </a:r>
            <a:endParaRPr lang="en-US" dirty="0" smtClean="0"/>
          </a:p>
          <a:p>
            <a:r>
              <a:rPr lang="en-US" dirty="0" smtClean="0"/>
              <a:t>…</a:t>
            </a:r>
            <a:endParaRPr lang="en-US" dirty="0"/>
          </a:p>
        </p:txBody>
      </p:sp>
    </p:spTree>
    <p:extLst>
      <p:ext uri="{BB962C8B-B14F-4D97-AF65-F5344CB8AC3E}">
        <p14:creationId xmlns:p14="http://schemas.microsoft.com/office/powerpoint/2010/main" val="4076635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Lab</a:t>
            </a:r>
            <a:endParaRPr lang="en-US" dirty="0"/>
          </a:p>
        </p:txBody>
      </p:sp>
      <p:sp>
        <p:nvSpPr>
          <p:cNvPr id="3" name="Content Placeholder 2"/>
          <p:cNvSpPr>
            <a:spLocks noGrp="1"/>
          </p:cNvSpPr>
          <p:nvPr>
            <p:ph idx="1"/>
          </p:nvPr>
        </p:nvSpPr>
        <p:spPr/>
        <p:txBody>
          <a:bodyPr/>
          <a:lstStyle/>
          <a:p>
            <a:r>
              <a:rPr lang="en-US" dirty="0" smtClean="0"/>
              <a:t>Profile open-source WebGL apps</a:t>
            </a:r>
            <a:endParaRPr lang="en-US"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19400"/>
            <a:ext cx="6626225" cy="380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50%</a:t>
            </a:r>
          </a:p>
          <a:p>
            <a:pPr eaLnBrk="1" hangingPunct="1"/>
            <a:r>
              <a:rPr lang="en-US" dirty="0" smtClean="0"/>
              <a:t>Final Project 		50%</a:t>
            </a:r>
          </a:p>
          <a:p>
            <a:pPr eaLnBrk="1" hangingPunct="1"/>
            <a:r>
              <a:rPr lang="en-US" dirty="0" smtClean="0"/>
              <a:t>Final			  0%</a:t>
            </a:r>
          </a:p>
          <a:p>
            <a:pPr eaLnBrk="1" hangingPunct="1"/>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Not homework.</a:t>
            </a:r>
          </a:p>
          <a:p>
            <a:r>
              <a:rPr lang="en-US" dirty="0" smtClean="0"/>
              <a:t>Intense.</a:t>
            </a:r>
          </a:p>
          <a:p>
            <a:r>
              <a:rPr lang="en-US" dirty="0" smtClean="0"/>
              <a:t>Significantly more work than other courses.</a:t>
            </a:r>
            <a:endParaRPr lang="en-US" dirty="0"/>
          </a:p>
        </p:txBody>
      </p:sp>
      <p:pic>
        <p:nvPicPr>
          <p:cNvPr id="4" name="Picture 3"/>
          <p:cNvPicPr>
            <a:picLocks noChangeAspect="1"/>
          </p:cNvPicPr>
          <p:nvPr/>
        </p:nvPicPr>
        <p:blipFill>
          <a:blip r:embed="rId3"/>
          <a:stretch>
            <a:fillRect/>
          </a:stretch>
        </p:blipFill>
        <p:spPr>
          <a:xfrm>
            <a:off x="2990850" y="4229100"/>
            <a:ext cx="3162300" cy="1409700"/>
          </a:xfrm>
          <a:prstGeom prst="rect">
            <a:avLst/>
          </a:prstGeom>
        </p:spPr>
      </p:pic>
    </p:spTree>
    <p:extLst>
      <p:ext uri="{BB962C8B-B14F-4D97-AF65-F5344CB8AC3E}">
        <p14:creationId xmlns:p14="http://schemas.microsoft.com/office/powerpoint/2010/main" val="185928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at midnight on the due date</a:t>
            </a:r>
          </a:p>
          <a:p>
            <a:r>
              <a:rPr lang="en-US" dirty="0" smtClean="0"/>
              <a:t>Submitted using GitHub</a:t>
            </a:r>
          </a:p>
          <a:p>
            <a:r>
              <a:rPr lang="en-US" dirty="0" smtClean="0"/>
              <a:t>Late Policy</a:t>
            </a:r>
          </a:p>
          <a:p>
            <a:pPr lvl="1"/>
            <a:r>
              <a:rPr lang="en-US" dirty="0" smtClean="0"/>
              <a:t>Up 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a:t>Email</a:t>
            </a:r>
          </a:p>
          <a:p>
            <a:pPr lvl="1" eaLnBrk="1" hangingPunct="1">
              <a:defRPr/>
            </a:pPr>
            <a:r>
              <a:rPr lang="en-US" dirty="0">
                <a:hlinkClick r:id="rId3"/>
              </a:rPr>
              <a:t>pjcozzi+cis565@gmail.com</a:t>
            </a:r>
            <a:endParaRPr lang="en-US" dirty="0"/>
          </a:p>
          <a:p>
            <a:pPr eaLnBrk="1" hangingPunct="1">
              <a:defRPr/>
            </a:pPr>
            <a:r>
              <a:rPr lang="en-US" dirty="0" smtClean="0"/>
              <a:t>Twitter</a:t>
            </a:r>
          </a:p>
          <a:p>
            <a:pPr lvl="1" eaLnBrk="1" hangingPunct="1">
              <a:defRPr/>
            </a:pPr>
            <a:r>
              <a:rPr lang="en-US" dirty="0" smtClean="0">
                <a:hlinkClick r:id="rId4"/>
              </a:rPr>
              <a:t>@pjcozzi</a:t>
            </a:r>
            <a:endParaRPr lang="en-US" dirty="0" smtClean="0"/>
          </a:p>
          <a:p>
            <a:pPr eaLnBrk="1" hangingPunct="1">
              <a:defRPr/>
            </a:pPr>
            <a:r>
              <a:rPr lang="en-US" dirty="0" smtClean="0"/>
              <a:t>Office Hours</a:t>
            </a:r>
          </a:p>
          <a:p>
            <a:pPr lvl="1" eaLnBrk="1" hangingPunct="1">
              <a:defRPr/>
            </a:pPr>
            <a:r>
              <a:rPr lang="en-US" dirty="0" smtClean="0"/>
              <a:t>By 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smtClean="0"/>
              <a:t>Alumni Survey </a:t>
            </a:r>
            <a:r>
              <a:rPr lang="en-US" altLang="en-US" dirty="0" smtClean="0"/>
              <a:t>Results - GitHub</a:t>
            </a:r>
          </a:p>
        </p:txBody>
      </p:sp>
      <p:pic>
        <p:nvPicPr>
          <p:cNvPr id="624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2089151"/>
            <a:ext cx="55149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Content Placeholder 2"/>
          <p:cNvSpPr>
            <a:spLocks noGrp="1"/>
          </p:cNvSpPr>
          <p:nvPr>
            <p:ph idx="1"/>
          </p:nvPr>
        </p:nvSpPr>
        <p:spPr>
          <a:xfrm>
            <a:off x="457200" y="4038600"/>
            <a:ext cx="8229600" cy="1760538"/>
          </a:xfrm>
        </p:spPr>
        <p:txBody>
          <a:bodyPr/>
          <a:lstStyle/>
          <a:p>
            <a:r>
              <a:rPr lang="en-US" altLang="en-US" sz="2400"/>
              <a:t>Why didn</a:t>
            </a:r>
            <a:r>
              <a:rPr lang="ja-JP" altLang="en-US" sz="2400"/>
              <a:t>’</a:t>
            </a:r>
            <a:r>
              <a:rPr lang="en-US" altLang="ja-JP" sz="2400"/>
              <a:t>t it help?</a:t>
            </a:r>
          </a:p>
          <a:p>
            <a:pPr lvl="1"/>
            <a:r>
              <a:rPr lang="ja-JP" altLang="en-US" sz="2000"/>
              <a:t>“</a:t>
            </a:r>
            <a:r>
              <a:rPr lang="en-US" altLang="ja-JP" sz="2000"/>
              <a:t>I was familiar with git/github already. My employer uses centralized version control (Perforce).</a:t>
            </a:r>
            <a:r>
              <a:rPr lang="ja-JP" altLang="en-US" sz="2000"/>
              <a:t>”</a:t>
            </a:r>
            <a:endParaRPr lang="en-US" altLang="ja-JP" sz="2000"/>
          </a:p>
          <a:p>
            <a:pPr lvl="1"/>
            <a:r>
              <a:rPr lang="ja-JP" altLang="en-US" sz="2000"/>
              <a:t>“</a:t>
            </a:r>
            <a:r>
              <a:rPr lang="en-US" altLang="ja-JP" sz="2000"/>
              <a:t>I am not working in a full-time position yet.</a:t>
            </a:r>
            <a:r>
              <a:rPr lang="ja-JP" altLang="en-US" sz="2000"/>
              <a:t>”</a:t>
            </a:r>
            <a:endParaRPr lang="en-US" altLang="en-US" sz="2000"/>
          </a:p>
        </p:txBody>
      </p:sp>
    </p:spTree>
    <p:extLst>
      <p:ext uri="{BB962C8B-B14F-4D97-AF65-F5344CB8AC3E}">
        <p14:creationId xmlns:p14="http://schemas.microsoft.com/office/powerpoint/2010/main" val="1994583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smtClean="0"/>
              <a:t>Survey Results - GitHub</a:t>
            </a:r>
          </a:p>
        </p:txBody>
      </p:sp>
      <p:sp>
        <p:nvSpPr>
          <p:cNvPr id="64514" name="Content Placeholder 2"/>
          <p:cNvSpPr>
            <a:spLocks noGrp="1"/>
          </p:cNvSpPr>
          <p:nvPr>
            <p:ph idx="1"/>
          </p:nvPr>
        </p:nvSpPr>
        <p:spPr/>
        <p:txBody>
          <a:bodyPr/>
          <a:lstStyle/>
          <a:p>
            <a:r>
              <a:rPr lang="en-US" altLang="en-US" dirty="0" smtClean="0"/>
              <a:t>Why did it help?</a:t>
            </a:r>
          </a:p>
          <a:p>
            <a:pPr lvl="1"/>
            <a:r>
              <a:rPr lang="ja-JP" altLang="en-US" dirty="0" smtClean="0"/>
              <a:t>“</a:t>
            </a:r>
            <a:r>
              <a:rPr lang="en-US" altLang="ja-JP" dirty="0" err="1" smtClean="0"/>
              <a:t>Github</a:t>
            </a:r>
            <a:r>
              <a:rPr lang="en-US" altLang="ja-JP" dirty="0" smtClean="0"/>
              <a:t> is </a:t>
            </a:r>
            <a:r>
              <a:rPr lang="en-US" altLang="ja-JP" b="1" dirty="0" smtClean="0">
                <a:solidFill>
                  <a:srgbClr val="FFC000"/>
                </a:solidFill>
              </a:rPr>
              <a:t>used extensively</a:t>
            </a:r>
            <a:r>
              <a:rPr lang="en-US" altLang="ja-JP" dirty="0" smtClean="0"/>
              <a:t> in the company I work for now. They also listed </a:t>
            </a:r>
            <a:r>
              <a:rPr lang="en-US" altLang="ja-JP" dirty="0" err="1" smtClean="0"/>
              <a:t>git</a:t>
            </a:r>
            <a:r>
              <a:rPr lang="en-US" altLang="ja-JP" dirty="0" smtClean="0"/>
              <a:t> as </a:t>
            </a:r>
            <a:r>
              <a:rPr lang="en-US" altLang="ja-JP" b="1" dirty="0" smtClean="0">
                <a:solidFill>
                  <a:srgbClr val="FFC000"/>
                </a:solidFill>
              </a:rPr>
              <a:t>desired skill</a:t>
            </a:r>
            <a:r>
              <a:rPr lang="en-US" altLang="ja-JP" dirty="0" smtClean="0">
                <a:solidFill>
                  <a:srgbClr val="E4ED73"/>
                </a:solidFill>
              </a:rPr>
              <a:t> </a:t>
            </a:r>
            <a:r>
              <a:rPr lang="en-US" altLang="ja-JP" dirty="0" smtClean="0"/>
              <a:t>when recruiting for this position.</a:t>
            </a:r>
            <a:r>
              <a:rPr lang="ja-JP" altLang="en-US" dirty="0" smtClean="0"/>
              <a:t>”</a:t>
            </a:r>
            <a:endParaRPr lang="en-US" altLang="en-US" dirty="0" smtClean="0"/>
          </a:p>
        </p:txBody>
      </p:sp>
    </p:spTree>
    <p:extLst>
      <p:ext uri="{BB962C8B-B14F-4D97-AF65-F5344CB8AC3E}">
        <p14:creationId xmlns:p14="http://schemas.microsoft.com/office/powerpoint/2010/main" val="37458418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48483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dirty="0" smtClean="0"/>
              <a:t>Project Advice</a:t>
            </a:r>
            <a:endParaRPr lang="en-US" altLang="en-US" dirty="0" smtClean="0"/>
          </a:p>
        </p:txBody>
      </p:sp>
      <p:sp>
        <p:nvSpPr>
          <p:cNvPr id="3" name="Content Placeholder 2"/>
          <p:cNvSpPr>
            <a:spLocks noGrp="1"/>
          </p:cNvSpPr>
          <p:nvPr>
            <p:ph idx="1"/>
          </p:nvPr>
        </p:nvSpPr>
        <p:spPr/>
        <p:txBody>
          <a:bodyPr/>
          <a:lstStyle/>
          <a:p>
            <a:pPr>
              <a:defRPr/>
            </a:pPr>
            <a:r>
              <a:rPr lang="en-US" sz="2000" dirty="0">
                <a:cs typeface="ＭＳ Ｐゴシック" pitchFamily="-108" charset="-128"/>
              </a:rPr>
              <a:t>Advice from Rich </a:t>
            </a:r>
            <a:r>
              <a:rPr lang="en-US" sz="2000" dirty="0" err="1">
                <a:cs typeface="ＭＳ Ｐゴシック" pitchFamily="-108" charset="-128"/>
              </a:rPr>
              <a:t>Geldreich</a:t>
            </a:r>
            <a:r>
              <a:rPr lang="en-US" sz="2000" dirty="0">
                <a:cs typeface="ＭＳ Ｐゴシック" pitchFamily="-108" charset="-128"/>
              </a:rPr>
              <a:t> (Boss Fight Entertainment, ex-Valve)</a:t>
            </a:r>
          </a:p>
          <a:p>
            <a:pPr lvl="1">
              <a:defRPr/>
            </a:pPr>
            <a:r>
              <a:rPr lang="en-US" sz="2000" dirty="0">
                <a:cs typeface="+mn-cs"/>
              </a:rPr>
              <a:t>Find (or create) an open source project </a:t>
            </a:r>
            <a:r>
              <a:rPr lang="en-US" sz="2000" b="1" dirty="0">
                <a:solidFill>
                  <a:srgbClr val="FFC000"/>
                </a:solidFill>
                <a:cs typeface="+mn-cs"/>
              </a:rPr>
              <a:t>that game </a:t>
            </a:r>
            <a:r>
              <a:rPr lang="en-US" sz="2000" b="1" dirty="0" err="1">
                <a:solidFill>
                  <a:srgbClr val="FFC000"/>
                </a:solidFill>
                <a:cs typeface="+mn-cs"/>
              </a:rPr>
              <a:t>devs</a:t>
            </a:r>
            <a:r>
              <a:rPr lang="en-US" sz="2000" b="1" dirty="0">
                <a:solidFill>
                  <a:srgbClr val="FFC000"/>
                </a:solidFill>
                <a:cs typeface="+mn-cs"/>
              </a:rPr>
              <a:t> use</a:t>
            </a:r>
            <a:r>
              <a:rPr lang="en-US" sz="2000" dirty="0">
                <a:cs typeface="+mn-cs"/>
              </a:rPr>
              <a:t>, and </a:t>
            </a:r>
            <a:r>
              <a:rPr lang="en-US" sz="2000" b="1" dirty="0">
                <a:solidFill>
                  <a:srgbClr val="FFC000"/>
                </a:solidFill>
                <a:cs typeface="+mn-cs"/>
              </a:rPr>
              <a:t>contribute to it in a very visible way</a:t>
            </a:r>
            <a:r>
              <a:rPr lang="en-US" sz="2000" dirty="0">
                <a:cs typeface="+mn-cs"/>
              </a:rPr>
              <a:t>. For example, we [Valve] recently hired the author/maintainer of the </a:t>
            </a:r>
            <a:r>
              <a:rPr lang="en-US" sz="2000" b="1" dirty="0">
                <a:solidFill>
                  <a:srgbClr val="FFC000"/>
                </a:solidFill>
                <a:cs typeface="+mn-cs"/>
              </a:rPr>
              <a:t>SDL library</a:t>
            </a:r>
            <a:r>
              <a:rPr lang="en-US" sz="2000" dirty="0">
                <a:cs typeface="+mn-cs"/>
              </a:rPr>
              <a:t>. </a:t>
            </a:r>
            <a:r>
              <a:rPr lang="en-US" sz="2000" b="1" dirty="0">
                <a:solidFill>
                  <a:srgbClr val="FFC000"/>
                </a:solidFill>
                <a:cs typeface="+mn-cs"/>
              </a:rPr>
              <a:t>Google</a:t>
            </a:r>
            <a:r>
              <a:rPr lang="en-US" sz="2000" dirty="0">
                <a:cs typeface="+mn-cs"/>
              </a:rPr>
              <a:t> actively recruits </a:t>
            </a:r>
            <a:r>
              <a:rPr lang="en-US" sz="2000" dirty="0" err="1">
                <a:cs typeface="+mn-cs"/>
              </a:rPr>
              <a:t>devs</a:t>
            </a:r>
            <a:r>
              <a:rPr lang="en-US" sz="2000" dirty="0">
                <a:cs typeface="+mn-cs"/>
              </a:rPr>
              <a:t> who write libraries they use. </a:t>
            </a:r>
            <a:r>
              <a:rPr lang="en-US" sz="2000" b="1" dirty="0">
                <a:solidFill>
                  <a:srgbClr val="FFC000"/>
                </a:solidFill>
                <a:cs typeface="+mn-cs"/>
              </a:rPr>
              <a:t>Intel</a:t>
            </a:r>
            <a:r>
              <a:rPr lang="en-US" sz="2000" dirty="0">
                <a:cs typeface="+mn-cs"/>
              </a:rPr>
              <a:t> hires open source driver </a:t>
            </a:r>
            <a:r>
              <a:rPr lang="en-US" sz="2000" dirty="0" err="1">
                <a:cs typeface="+mn-cs"/>
              </a:rPr>
              <a:t>devs</a:t>
            </a:r>
            <a:r>
              <a:rPr lang="en-US" sz="2000" dirty="0">
                <a:cs typeface="+mn-cs"/>
              </a:rPr>
              <a:t> that contribute to </a:t>
            </a:r>
            <a:r>
              <a:rPr lang="en-US" sz="2000" b="1" dirty="0">
                <a:solidFill>
                  <a:srgbClr val="FFC000"/>
                </a:solidFill>
                <a:cs typeface="+mn-cs"/>
              </a:rPr>
              <a:t>MESA</a:t>
            </a:r>
            <a:r>
              <a:rPr lang="en-US" sz="2000" dirty="0">
                <a:cs typeface="+mn-cs"/>
              </a:rPr>
              <a:t>.</a:t>
            </a:r>
          </a:p>
        </p:txBody>
      </p:sp>
    </p:spTree>
    <p:extLst>
      <p:ext uri="{BB962C8B-B14F-4D97-AF65-F5344CB8AC3E}">
        <p14:creationId xmlns:p14="http://schemas.microsoft.com/office/powerpoint/2010/main" val="6182765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dirty="0"/>
              <a:t>Project Advice</a:t>
            </a:r>
            <a:endParaRPr lang="en-US" altLang="en-US" dirty="0" smtClean="0"/>
          </a:p>
        </p:txBody>
      </p:sp>
      <p:sp>
        <p:nvSpPr>
          <p:cNvPr id="29698" name="Content Placeholder 2"/>
          <p:cNvSpPr>
            <a:spLocks noGrp="1"/>
          </p:cNvSpPr>
          <p:nvPr>
            <p:ph idx="1"/>
          </p:nvPr>
        </p:nvSpPr>
        <p:spPr/>
        <p:txBody>
          <a:bodyPr/>
          <a:lstStyle/>
          <a:p>
            <a:r>
              <a:rPr lang="en-US" altLang="en-US" sz="2000" dirty="0"/>
              <a:t>Advice from Rich </a:t>
            </a:r>
            <a:r>
              <a:rPr lang="en-US" altLang="en-US" sz="2000" dirty="0" err="1"/>
              <a:t>Geldreich</a:t>
            </a:r>
            <a:endParaRPr lang="en-US" altLang="en-US" sz="2000" dirty="0"/>
          </a:p>
          <a:p>
            <a:pPr lvl="1"/>
            <a:r>
              <a:rPr lang="en-US" altLang="en-US" sz="2000" b="1" dirty="0">
                <a:solidFill>
                  <a:srgbClr val="FFC000"/>
                </a:solidFill>
              </a:rPr>
              <a:t>Identify a need</a:t>
            </a:r>
            <a:r>
              <a:rPr lang="en-US" altLang="en-US" sz="2000" dirty="0"/>
              <a:t> and fill it with an </a:t>
            </a:r>
            <a:r>
              <a:rPr lang="en-US" altLang="en-US" sz="2000" b="1" dirty="0">
                <a:solidFill>
                  <a:srgbClr val="FFC000"/>
                </a:solidFill>
              </a:rPr>
              <a:t>open source project</a:t>
            </a:r>
            <a:r>
              <a:rPr lang="en-US" altLang="en-US" sz="2000" dirty="0"/>
              <a:t> (that uses a license liberal enough that </a:t>
            </a:r>
            <a:r>
              <a:rPr lang="en-US" altLang="en-US" sz="2000" dirty="0" err="1"/>
              <a:t>devs</a:t>
            </a:r>
            <a:r>
              <a:rPr lang="en-US" altLang="en-US" sz="2000" dirty="0"/>
              <a:t> can actually use it). For example, right now a lot of teams are trying to target OpenGL ES, OpenGL, and D3D9/11 and are struggling with how to write a single set of shaders that can be translated/compiled to all these targets.</a:t>
            </a:r>
          </a:p>
          <a:p>
            <a:pPr lvl="1"/>
            <a:r>
              <a:rPr lang="en-US" altLang="en-US" sz="2000" b="1" dirty="0">
                <a:solidFill>
                  <a:srgbClr val="FFC000"/>
                </a:solidFill>
              </a:rPr>
              <a:t>Become an authority</a:t>
            </a:r>
            <a:r>
              <a:rPr lang="en-US" altLang="en-US" sz="2000" dirty="0">
                <a:solidFill>
                  <a:srgbClr val="EDF3A2"/>
                </a:solidFill>
              </a:rPr>
              <a:t> </a:t>
            </a:r>
            <a:r>
              <a:rPr lang="en-US" altLang="en-US" sz="2000" dirty="0"/>
              <a:t>on some topic and blog about it in a </a:t>
            </a:r>
            <a:r>
              <a:rPr lang="en-US" altLang="en-US" sz="2000" b="1" dirty="0">
                <a:solidFill>
                  <a:srgbClr val="FFC000"/>
                </a:solidFill>
              </a:rPr>
              <a:t>very</a:t>
            </a:r>
            <a:br>
              <a:rPr lang="en-US" altLang="en-US" sz="2000" b="1" dirty="0">
                <a:solidFill>
                  <a:srgbClr val="FFC000"/>
                </a:solidFill>
              </a:rPr>
            </a:br>
            <a:r>
              <a:rPr lang="en-US" altLang="en-US" sz="2000" b="1" dirty="0">
                <a:solidFill>
                  <a:srgbClr val="FFC000"/>
                </a:solidFill>
              </a:rPr>
              <a:t>visible/useful way</a:t>
            </a:r>
            <a:r>
              <a:rPr lang="en-US" altLang="en-US" sz="2000" dirty="0"/>
              <a:t>.</a:t>
            </a:r>
          </a:p>
        </p:txBody>
      </p:sp>
    </p:spTree>
    <p:extLst>
      <p:ext uri="{BB962C8B-B14F-4D97-AF65-F5344CB8AC3E}">
        <p14:creationId xmlns:p14="http://schemas.microsoft.com/office/powerpoint/2010/main" val="320544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204027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en-US" smtClean="0"/>
              <a:t>Survey Results – Open Source</a:t>
            </a:r>
          </a:p>
        </p:txBody>
      </p:sp>
      <p:pic>
        <p:nvPicPr>
          <p:cNvPr id="665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524125"/>
            <a:ext cx="52387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340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smtClean="0"/>
              <a:t>Survey Results – Open Source</a:t>
            </a:r>
          </a:p>
        </p:txBody>
      </p:sp>
      <p:sp>
        <p:nvSpPr>
          <p:cNvPr id="68610" name="Content Placeholder 2"/>
          <p:cNvSpPr>
            <a:spLocks noGrp="1"/>
          </p:cNvSpPr>
          <p:nvPr>
            <p:ph idx="1"/>
          </p:nvPr>
        </p:nvSpPr>
        <p:spPr/>
        <p:txBody>
          <a:bodyPr/>
          <a:lstStyle/>
          <a:p>
            <a:r>
              <a:rPr lang="ja-JP" altLang="en-US" sz="2400" dirty="0"/>
              <a:t>“</a:t>
            </a:r>
            <a:r>
              <a:rPr lang="en-US" altLang="ja-JP" sz="2400" dirty="0"/>
              <a:t>I have my personal website, and I have the </a:t>
            </a:r>
            <a:r>
              <a:rPr lang="en-US" altLang="ja-JP" sz="2400" dirty="0" err="1"/>
              <a:t>github</a:t>
            </a:r>
            <a:r>
              <a:rPr lang="en-US" altLang="ja-JP" sz="2400" dirty="0"/>
              <a:t> link on it. </a:t>
            </a:r>
            <a:r>
              <a:rPr lang="en-US" altLang="ja-JP" sz="2400" b="1" dirty="0">
                <a:solidFill>
                  <a:srgbClr val="FFC000"/>
                </a:solidFill>
              </a:rPr>
              <a:t>Employers are interested in the projects</a:t>
            </a:r>
            <a:r>
              <a:rPr lang="en-US" altLang="ja-JP" sz="2400" dirty="0"/>
              <a:t>, and we had a great discussion. It's actually not about the coding part. I think code portfolio is not that popular when interviewing a candidate. The key part is still about the </a:t>
            </a:r>
            <a:r>
              <a:rPr lang="en-US" altLang="ja-JP" sz="2400" b="1" dirty="0">
                <a:solidFill>
                  <a:srgbClr val="FFC000"/>
                </a:solidFill>
              </a:rPr>
              <a:t>interview itself</a:t>
            </a:r>
            <a:r>
              <a:rPr lang="en-US" altLang="ja-JP" sz="2400" dirty="0"/>
              <a:t>.</a:t>
            </a:r>
            <a:r>
              <a:rPr lang="ja-JP" altLang="en-US" sz="2400" dirty="0"/>
              <a:t>”</a:t>
            </a:r>
            <a:endParaRPr lang="en-US" altLang="en-US" sz="2400" dirty="0"/>
          </a:p>
        </p:txBody>
      </p:sp>
    </p:spTree>
    <p:extLst>
      <p:ext uri="{BB962C8B-B14F-4D97-AF65-F5344CB8AC3E}">
        <p14:creationId xmlns:p14="http://schemas.microsoft.com/office/powerpoint/2010/main" val="19608643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smtClean="0"/>
              <a:t>Survey Results – Open Source</a:t>
            </a:r>
          </a:p>
        </p:txBody>
      </p:sp>
      <p:sp>
        <p:nvSpPr>
          <p:cNvPr id="70658" name="Content Placeholder 2"/>
          <p:cNvSpPr>
            <a:spLocks noGrp="1"/>
          </p:cNvSpPr>
          <p:nvPr>
            <p:ph idx="1"/>
          </p:nvPr>
        </p:nvSpPr>
        <p:spPr/>
        <p:txBody>
          <a:bodyPr/>
          <a:lstStyle/>
          <a:p>
            <a:r>
              <a:rPr lang="ja-JP" altLang="en-US" sz="2400" dirty="0"/>
              <a:t>“</a:t>
            </a:r>
            <a:r>
              <a:rPr lang="en-US" altLang="ja-JP" sz="2400" dirty="0"/>
              <a:t>One of the companies I interviewed specifically </a:t>
            </a:r>
            <a:r>
              <a:rPr lang="en-US" altLang="ja-JP" sz="2400" b="1" dirty="0">
                <a:solidFill>
                  <a:srgbClr val="FFC000"/>
                </a:solidFill>
              </a:rPr>
              <a:t>went through my code samples</a:t>
            </a:r>
            <a:r>
              <a:rPr lang="en-US" altLang="ja-JP" sz="2400" dirty="0">
                <a:solidFill>
                  <a:srgbClr val="E4ED73"/>
                </a:solidFill>
              </a:rPr>
              <a:t> </a:t>
            </a:r>
            <a:r>
              <a:rPr lang="en-US" altLang="ja-JP" sz="2400" dirty="0"/>
              <a:t>on </a:t>
            </a:r>
            <a:r>
              <a:rPr lang="en-US" altLang="ja-JP" sz="2400" dirty="0" err="1"/>
              <a:t>git</a:t>
            </a:r>
            <a:r>
              <a:rPr lang="en-US" altLang="ja-JP" sz="2400" dirty="0"/>
              <a:t> and asked me questions based on that</a:t>
            </a:r>
            <a:r>
              <a:rPr lang="ja-JP" altLang="en-US" sz="2400" dirty="0"/>
              <a:t>”</a:t>
            </a:r>
            <a:endParaRPr lang="en-US" altLang="ja-JP" sz="2400" dirty="0"/>
          </a:p>
          <a:p>
            <a:r>
              <a:rPr lang="ja-JP" altLang="en-US" sz="2400" dirty="0"/>
              <a:t>“</a:t>
            </a:r>
            <a:r>
              <a:rPr lang="en-US" altLang="ja-JP" sz="2400" dirty="0"/>
              <a:t>A lot of companies are </a:t>
            </a:r>
            <a:r>
              <a:rPr lang="en-US" altLang="ja-JP" sz="2400" b="1" dirty="0">
                <a:solidFill>
                  <a:srgbClr val="FFC000"/>
                </a:solidFill>
              </a:rPr>
              <a:t>asking for my code sample</a:t>
            </a:r>
            <a:r>
              <a:rPr lang="en-US" altLang="ja-JP" sz="2400" dirty="0"/>
              <a:t> on </a:t>
            </a:r>
            <a:r>
              <a:rPr lang="en-US" altLang="ja-JP" sz="2400" dirty="0" err="1"/>
              <a:t>git</a:t>
            </a:r>
            <a:r>
              <a:rPr lang="en-US" altLang="ja-JP" sz="2400" dirty="0"/>
              <a:t>.</a:t>
            </a:r>
            <a:r>
              <a:rPr lang="ja-JP" altLang="en-US" sz="2400" dirty="0"/>
              <a:t>”</a:t>
            </a:r>
            <a:endParaRPr lang="en-US" altLang="ja-JP" sz="2400" dirty="0"/>
          </a:p>
          <a:p>
            <a:endParaRPr lang="en-US" altLang="en-US" sz="2400" dirty="0"/>
          </a:p>
        </p:txBody>
      </p:sp>
    </p:spTree>
    <p:extLst>
      <p:ext uri="{BB962C8B-B14F-4D97-AF65-F5344CB8AC3E}">
        <p14:creationId xmlns:p14="http://schemas.microsoft.com/office/powerpoint/2010/main" val="3519766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extLst>
      <p:ext uri="{BB962C8B-B14F-4D97-AF65-F5344CB8AC3E}">
        <p14:creationId xmlns:p14="http://schemas.microsoft.com/office/powerpoint/2010/main" val="2680440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“enabler”, or “hobbyist”</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z="3600"/>
              <a:t>Survey Results – Academic Integrity</a:t>
            </a:r>
          </a:p>
        </p:txBody>
      </p:sp>
      <p:sp>
        <p:nvSpPr>
          <p:cNvPr id="73730" name="Content Placeholder 2"/>
          <p:cNvSpPr>
            <a:spLocks noGrp="1"/>
          </p:cNvSpPr>
          <p:nvPr>
            <p:ph idx="1"/>
          </p:nvPr>
        </p:nvSpPr>
        <p:spPr>
          <a:xfrm>
            <a:off x="457200" y="2057401"/>
            <a:ext cx="8686800" cy="3394075"/>
          </a:xfrm>
        </p:spPr>
        <p:txBody>
          <a:bodyPr/>
          <a:lstStyle/>
          <a:p>
            <a:r>
              <a:rPr lang="en-US" altLang="en-US" sz="2400"/>
              <a:t>Based on your experience, do you think open-source projects increase the chance of academic integrity violations?</a:t>
            </a:r>
          </a:p>
          <a:p>
            <a:pPr lvl="1"/>
            <a:r>
              <a:rPr lang="ja-JP" altLang="en-US" sz="2000"/>
              <a:t>“</a:t>
            </a:r>
            <a:r>
              <a:rPr lang="en-US" altLang="ja-JP" sz="2000"/>
              <a:t>It is possible but in my experience for such specialized courses like GPU programming, </a:t>
            </a:r>
            <a:r>
              <a:rPr lang="en-US" altLang="ja-JP" sz="2000" b="1">
                <a:solidFill>
                  <a:srgbClr val="E4ED73"/>
                </a:solidFill>
              </a:rPr>
              <a:t>most students are in it to win it</a:t>
            </a:r>
            <a:r>
              <a:rPr lang="en-US" altLang="ja-JP" sz="2000"/>
              <a:t>.</a:t>
            </a:r>
            <a:r>
              <a:rPr lang="ja-JP" altLang="en-US" sz="2000"/>
              <a:t>”</a:t>
            </a:r>
            <a:endParaRPr lang="en-US" altLang="ja-JP" sz="2000"/>
          </a:p>
          <a:p>
            <a:pPr lvl="1"/>
            <a:r>
              <a:rPr lang="ja-JP" altLang="en-US" sz="2000"/>
              <a:t>“</a:t>
            </a:r>
            <a:r>
              <a:rPr lang="en-US" altLang="ja-JP" sz="2000"/>
              <a:t>I do not. If anything it makes them much </a:t>
            </a:r>
            <a:r>
              <a:rPr lang="en-US" altLang="ja-JP" sz="2000" b="1">
                <a:solidFill>
                  <a:srgbClr val="E4ED73"/>
                </a:solidFill>
              </a:rPr>
              <a:t>more blatant</a:t>
            </a:r>
            <a:r>
              <a:rPr lang="en-US" altLang="ja-JP" sz="2000"/>
              <a:t> and therefore high-risk.</a:t>
            </a:r>
            <a:r>
              <a:rPr lang="ja-JP" altLang="en-US" sz="2000"/>
              <a:t>”</a:t>
            </a:r>
            <a:endParaRPr lang="en-US" altLang="ja-JP" sz="2000"/>
          </a:p>
          <a:p>
            <a:pPr lvl="1"/>
            <a:r>
              <a:rPr lang="ja-JP" altLang="en-US" sz="2000"/>
              <a:t>“</a:t>
            </a:r>
            <a:r>
              <a:rPr lang="en-US" altLang="ja-JP" sz="2000"/>
              <a:t>If students want to share code, they can </a:t>
            </a:r>
            <a:r>
              <a:rPr lang="en-US" altLang="ja-JP" sz="2000" b="1">
                <a:solidFill>
                  <a:srgbClr val="E4ED73"/>
                </a:solidFill>
              </a:rPr>
              <a:t>regardless of policies</a:t>
            </a:r>
            <a:r>
              <a:rPr lang="ja-JP" altLang="en-US" sz="2000"/>
              <a:t>”</a:t>
            </a:r>
            <a:endParaRPr lang="en-US" altLang="ja-JP" sz="2000"/>
          </a:p>
          <a:p>
            <a:pPr lvl="1"/>
            <a:r>
              <a:rPr lang="ja-JP" altLang="en-US" sz="2000"/>
              <a:t>“</a:t>
            </a:r>
            <a:r>
              <a:rPr lang="en-US" altLang="ja-JP" sz="2000"/>
              <a:t>I also think having rendered images and README files publicly viewable online is great motivation for current students who want to </a:t>
            </a:r>
            <a:r>
              <a:rPr lang="en-US" altLang="ja-JP" sz="2000" b="1">
                <a:solidFill>
                  <a:srgbClr val="E4ED73"/>
                </a:solidFill>
              </a:rPr>
              <a:t>one-up students from previous years</a:t>
            </a:r>
            <a:r>
              <a:rPr lang="en-US" altLang="ja-JP" sz="2000"/>
              <a:t>.</a:t>
            </a:r>
            <a:r>
              <a:rPr lang="ja-JP" altLang="en-US" sz="2000"/>
              <a:t>”</a:t>
            </a:r>
            <a:endParaRPr lang="en-US" altLang="ja-JP" sz="2000"/>
          </a:p>
          <a:p>
            <a:pPr lvl="1"/>
            <a:endParaRPr lang="en-US" altLang="en-US" sz="2000"/>
          </a:p>
        </p:txBody>
      </p:sp>
    </p:spTree>
    <p:extLst>
      <p:ext uri="{BB962C8B-B14F-4D97-AF65-F5344CB8AC3E}">
        <p14:creationId xmlns:p14="http://schemas.microsoft.com/office/powerpoint/2010/main" val="2578584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Final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2" y="2057401"/>
            <a:ext cx="6175211" cy="3447361"/>
          </a:xfrm>
          <a:prstGeom prst="rect">
            <a:avLst/>
          </a:prstGeom>
        </p:spPr>
      </p:pic>
    </p:spTree>
    <p:extLst>
      <p:ext uri="{BB962C8B-B14F-4D97-AF65-F5344CB8AC3E}">
        <p14:creationId xmlns:p14="http://schemas.microsoft.com/office/powerpoint/2010/main" val="980410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8" y="549603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3" y="2040110"/>
            <a:ext cx="2691677" cy="3126821"/>
          </a:xfrm>
          <a:prstGeom prst="rect">
            <a:avLst/>
          </a:prstGeom>
        </p:spPr>
      </p:pic>
    </p:spTree>
    <p:extLst>
      <p:ext uri="{BB962C8B-B14F-4D97-AF65-F5344CB8AC3E}">
        <p14:creationId xmlns:p14="http://schemas.microsoft.com/office/powerpoint/2010/main" val="18385530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smtClean="0"/>
              <a:t>Twitter</a:t>
            </a:r>
          </a:p>
        </p:txBody>
      </p:sp>
      <p:pic>
        <p:nvPicPr>
          <p:cNvPr id="583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763" y="2043114"/>
            <a:ext cx="3262312"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2043114"/>
            <a:ext cx="2952750"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94039" y="2043114"/>
            <a:ext cx="2668587"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7354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Teaching Assistant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a:t>Kai </a:t>
            </a:r>
            <a:r>
              <a:rPr lang="en-US" dirty="0" err="1"/>
              <a:t>Ninomiya</a:t>
            </a:r>
            <a:r>
              <a:rPr lang="en-US" dirty="0"/>
              <a:t>:</a:t>
            </a:r>
            <a:endParaRPr lang="en-US" dirty="0" smtClean="0"/>
          </a:p>
          <a:p>
            <a:pPr lvl="1" eaLnBrk="1" hangingPunct="1">
              <a:defRPr/>
            </a:pPr>
            <a:r>
              <a:rPr lang="en-US" sz="2000" dirty="0" err="1"/>
              <a:t>gmail</a:t>
            </a:r>
            <a:r>
              <a:rPr lang="en-US" sz="2000" dirty="0"/>
              <a:t>: kainino1+cis565</a:t>
            </a:r>
            <a:r>
              <a:rPr lang="en-US" sz="2000" dirty="0" smtClean="0"/>
              <a:t>@</a:t>
            </a:r>
          </a:p>
          <a:p>
            <a:pPr eaLnBrk="1" hangingPunct="1">
              <a:defRPr/>
            </a:pPr>
            <a:r>
              <a:rPr lang="en-US" dirty="0" smtClean="0"/>
              <a:t>Office Hours</a:t>
            </a:r>
          </a:p>
          <a:p>
            <a:pPr lvl="1" eaLnBrk="1" hangingPunct="1">
              <a:defRPr/>
            </a:pPr>
            <a:r>
              <a:rPr lang="en-US" dirty="0" smtClean="0"/>
              <a:t>TBA</a:t>
            </a:r>
          </a:p>
          <a:p>
            <a:pPr marL="0" indent="0" eaLnBrk="1" hangingPunct="1">
              <a:buNone/>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3"/>
              </a:rPr>
              <a:t>http://kainino0x.github.io</a:t>
            </a:r>
            <a:r>
              <a:rPr lang="en-US" sz="1200" dirty="0" smtClean="0">
                <a:hlinkClick r:id="rId3"/>
              </a:rPr>
              <a:t>/</a:t>
            </a:r>
            <a:endParaRPr lang="en-US" sz="1200" dirty="0"/>
          </a:p>
        </p:txBody>
      </p:sp>
      <p:pic>
        <p:nvPicPr>
          <p:cNvPr id="3074" name="Picture 2" descr="https://github.com/kainino0x/cis565final/raw/master/img/donutsha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2880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Progress – students surpass teaches</a:t>
            </a:r>
          </a:p>
          <a:p>
            <a:pPr eaLnBrk="1" hangingPunct="1">
              <a:defRPr/>
            </a:pPr>
            <a:r>
              <a:rPr lang="en-US" dirty="0" smtClean="0"/>
              <a:t>I want more than 2% impact</a:t>
            </a:r>
          </a:p>
          <a:p>
            <a:pPr eaLnBrk="1" hangingPunct="1">
              <a:defRPr/>
            </a:pPr>
            <a:r>
              <a:rPr lang="en-US" dirty="0"/>
              <a:t>“Education is not the filling of a pail, but the lighting of a fire</a:t>
            </a:r>
            <a:r>
              <a:rPr lang="en-US" dirty="0" smtClean="0"/>
              <a:t>.”  - W</a:t>
            </a:r>
            <a:r>
              <a:rPr lang="en-US" dirty="0"/>
              <a:t>. B. Yeats</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a:t>
            </a:r>
            <a:r>
              <a:rPr lang="en-US" sz="2000" dirty="0"/>
              <a:t>: </a:t>
            </a:r>
            <a:r>
              <a:rPr lang="en-US" sz="2000" dirty="0">
                <a:hlinkClick r:id="rId3"/>
              </a:rPr>
              <a:t>https://groups.google.com/forum/#!</a:t>
            </a:r>
            <a:r>
              <a:rPr lang="en-US" sz="2000" dirty="0" smtClean="0">
                <a:hlinkClick r:id="rId3"/>
              </a:rPr>
              <a:t>forum/cis-565-fall-2015</a:t>
            </a:r>
            <a:endParaRPr lang="en-US" sz="1800" dirty="0"/>
          </a:p>
          <a:p>
            <a:pPr marL="0" indent="0" eaLnBrk="1" hangingPunct="1">
              <a:buNone/>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4"/>
              </a:rPr>
              <a:t>https://</a:t>
            </a:r>
            <a:r>
              <a:rPr lang="en-US" sz="1200" dirty="0" smtClean="0">
                <a:hlinkClick r:id="rId4"/>
              </a:rPr>
              <a:t>www.linkedin.com/groups/GPU-Programming-Architecture-6540935</a:t>
            </a:r>
            <a:endParaRPr lang="en-US" dirty="0" smtClean="0"/>
          </a:p>
          <a:p>
            <a:pPr eaLnBrk="1" hangingPunct="1">
              <a:defRPr/>
            </a:pPr>
            <a:endParaRPr lang="en-US" sz="2800" dirty="0" smtClean="0"/>
          </a:p>
          <a:p>
            <a:pPr eaLnBrk="1" hangingPunct="1">
              <a:defRPr/>
            </a:pPr>
            <a:r>
              <a:rPr lang="en-US" sz="2800" dirty="0" smtClean="0"/>
              <a:t>GitHub</a:t>
            </a:r>
          </a:p>
          <a:p>
            <a:pPr lvl="1" eaLnBrk="1" hangingPunct="1">
              <a:defRPr/>
            </a:pPr>
            <a:r>
              <a:rPr lang="en-US" sz="2000" dirty="0"/>
              <a:t>Create an </a:t>
            </a:r>
            <a:r>
              <a:rPr lang="en-US" sz="2000" dirty="0" smtClean="0"/>
              <a:t>account: </a:t>
            </a:r>
            <a:r>
              <a:rPr lang="en-US" sz="2000" dirty="0" smtClean="0">
                <a:hlinkClick r:id="rId5"/>
              </a:rPr>
              <a:t>https</a:t>
            </a:r>
            <a:r>
              <a:rPr lang="en-US" sz="2000" dirty="0">
                <a:hlinkClick r:id="rId5"/>
              </a:rPr>
              <a:t>://github.com/signup/free</a:t>
            </a:r>
            <a:endParaRPr lang="en-US" sz="2000" dirty="0"/>
          </a:p>
          <a:p>
            <a:pPr lvl="1" eaLnBrk="1" hangingPunct="1">
              <a:defRPr/>
            </a:pPr>
            <a:r>
              <a:rPr lang="en-US" sz="2000" dirty="0" smtClean="0"/>
              <a:t>Change it to an </a:t>
            </a:r>
            <a:r>
              <a:rPr lang="en-US" sz="2000" dirty="0" err="1" smtClean="0"/>
              <a:t>edu</a:t>
            </a:r>
            <a:r>
              <a:rPr lang="en-US" sz="2000" dirty="0"/>
              <a:t> account: </a:t>
            </a:r>
            <a:r>
              <a:rPr lang="en-US" sz="2000" dirty="0">
                <a:hlinkClick r:id="rId6"/>
              </a:rPr>
              <a:t>https://</a:t>
            </a:r>
            <a:r>
              <a:rPr lang="en-US" sz="2000" dirty="0" smtClean="0">
                <a:hlinkClick r:id="rId6"/>
              </a:rPr>
              <a:t>github.com/edu</a:t>
            </a:r>
            <a:endParaRPr lang="en-US" sz="2000" dirty="0" smtClean="0"/>
          </a:p>
          <a:p>
            <a:pPr lvl="1" eaLnBrk="1" hangingPunct="1">
              <a:defRPr/>
            </a:pPr>
            <a:r>
              <a:rPr lang="en-US" sz="2000" dirty="0" smtClean="0"/>
              <a:t>Join </a:t>
            </a:r>
            <a:r>
              <a:rPr lang="en-US" sz="2000" dirty="0"/>
              <a:t>our organization</a:t>
            </a:r>
            <a:r>
              <a:rPr lang="en-US" sz="2000" dirty="0" smtClean="0"/>
              <a:t>: </a:t>
            </a:r>
            <a:r>
              <a:rPr lang="en-US" sz="2000" dirty="0" smtClean="0">
                <a:hlinkClick r:id="rId7"/>
              </a:rPr>
              <a:t>https</a:t>
            </a:r>
            <a:r>
              <a:rPr lang="en-US" sz="2000" dirty="0">
                <a:hlinkClick r:id="rId7"/>
              </a:rPr>
              <a:t>://</a:t>
            </a:r>
            <a:r>
              <a:rPr lang="en-US" sz="2000" dirty="0" smtClean="0">
                <a:hlinkClick r:id="rId7"/>
              </a:rPr>
              <a:t>github.com/CIS565-Fall-2015</a:t>
            </a:r>
            <a:endParaRPr lang="en-US" sz="2000" dirty="0"/>
          </a:p>
          <a:p>
            <a:pPr marL="0" indent="0" eaLnBrk="1" hangingPunct="1">
              <a:buFont typeface="Wingdings" pitchFamily="2" charset="2"/>
              <a:buNone/>
              <a:defRPr/>
            </a:pPr>
            <a:endParaRPr lang="en-US" sz="2800" dirty="0" smtClean="0"/>
          </a:p>
          <a:p>
            <a:pPr eaLnBrk="1" hangingPunct="1">
              <a:defRPr/>
            </a:pPr>
            <a:endParaRPr lang="en-US" sz="28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CIS 565 Hall of Fame</a:t>
            </a:r>
          </a:p>
        </p:txBody>
      </p:sp>
      <p:sp>
        <p:nvSpPr>
          <p:cNvPr id="6" name="Content Placeholder 1"/>
          <p:cNvSpPr>
            <a:spLocks noGrp="1"/>
          </p:cNvSpPr>
          <p:nvPr>
            <p:ph idx="1"/>
          </p:nvPr>
        </p:nvSpPr>
        <p:spPr>
          <a:xfrm>
            <a:off x="457200" y="6248400"/>
            <a:ext cx="8229600" cy="609600"/>
          </a:xfrm>
        </p:spPr>
        <p:txBody>
          <a:bodyPr/>
          <a:lstStyle/>
          <a:p>
            <a:pPr eaLnBrk="1" hangingPunct="1">
              <a:defRPr/>
            </a:pPr>
            <a:r>
              <a:rPr lang="en-US" dirty="0" smtClean="0"/>
              <a:t>Are you next?</a:t>
            </a:r>
          </a:p>
          <a:p>
            <a:pPr eaLnBrk="1" hangingPunct="1">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slides, projects, etc.</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9801</TotalTime>
  <Words>3041</Words>
  <Application>Microsoft Office PowerPoint</Application>
  <PresentationFormat>On-screen Show (4:3)</PresentationFormat>
  <Paragraphs>593</Paragraphs>
  <Slides>61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Arial Black</vt:lpstr>
      <vt:lpstr>Calibri</vt:lpstr>
      <vt:lpstr>Courier New</vt:lpstr>
      <vt:lpstr>ＭＳ Ｐゴシック</vt:lpstr>
      <vt:lpstr>ＭＳ Ｐゴシック</vt:lpstr>
      <vt:lpstr>Times New Roman</vt:lpstr>
      <vt:lpstr>Wingdings</vt:lpstr>
      <vt:lpstr>Pixel</vt:lpstr>
      <vt:lpstr>GPU Programming and Architecture:  Course Overview</vt:lpstr>
      <vt:lpstr>Lectures</vt:lpstr>
      <vt:lpstr>About Me</vt:lpstr>
      <vt:lpstr>About Me</vt:lpstr>
      <vt:lpstr>About Me</vt:lpstr>
      <vt:lpstr>Teaching Assistant </vt:lpstr>
      <vt:lpstr>CIS 565 Hall of Fame</vt:lpstr>
      <vt:lpstr>Prerequisites</vt:lpstr>
      <vt:lpstr>Course Website</vt:lpstr>
      <vt:lpstr>Google Group</vt:lpstr>
      <vt:lpstr>PowerPoint Presentation</vt:lpstr>
      <vt:lpstr>PowerPoint Presentation</vt:lpstr>
      <vt:lpstr>Completely Optional Books</vt:lpstr>
      <vt:lpstr>Course Topics</vt:lpstr>
      <vt:lpstr>Course Topics</vt:lpstr>
      <vt:lpstr>Course Topics</vt:lpstr>
      <vt:lpstr>Course Topics</vt:lpstr>
      <vt:lpstr>Course Topics</vt:lpstr>
      <vt:lpstr>Course Topics</vt:lpstr>
      <vt:lpstr>Course Topics</vt:lpstr>
      <vt:lpstr>AMD Toyshop Demo</vt:lpstr>
      <vt:lpstr>AMD Leo Demo</vt:lpstr>
      <vt:lpstr>GPU Compute + Rendering</vt:lpstr>
      <vt:lpstr>Course Topics</vt:lpstr>
      <vt:lpstr>Turbulenz</vt:lpstr>
      <vt:lpstr>Unreal 4</vt:lpstr>
      <vt:lpstr>Doarama</vt:lpstr>
      <vt:lpstr>Marmoset Viewer</vt:lpstr>
      <vt:lpstr>Course Topics</vt:lpstr>
      <vt:lpstr>Course Topics</vt:lpstr>
      <vt:lpstr>Course Topics</vt:lpstr>
      <vt:lpstr>Course Topics</vt:lpstr>
      <vt:lpstr>Guest Lectures</vt:lpstr>
      <vt:lpstr>Hackathon</vt:lpstr>
      <vt:lpstr>Profiling Lab</vt:lpstr>
      <vt:lpstr>Grading</vt:lpstr>
      <vt:lpstr>Projects</vt:lpstr>
      <vt:lpstr>Projects</vt:lpstr>
      <vt:lpstr>Projects</vt:lpstr>
      <vt:lpstr>Alumni Survey Results - GitHub</vt:lpstr>
      <vt:lpstr>Survey Results - GitHub</vt:lpstr>
      <vt:lpstr>On Interviews…</vt:lpstr>
      <vt:lpstr>Project Advice</vt:lpstr>
      <vt:lpstr>Project Advice</vt:lpstr>
      <vt:lpstr>Projects</vt:lpstr>
      <vt:lpstr>Survey Results – Open Source</vt:lpstr>
      <vt:lpstr>Survey Results – Open Source</vt:lpstr>
      <vt:lpstr>Survey Results – Open Source</vt:lpstr>
      <vt:lpstr> Academic Integrity</vt:lpstr>
      <vt:lpstr>Survey Results – Academic Integrity</vt:lpstr>
      <vt:lpstr>Final Projects</vt:lpstr>
      <vt:lpstr>Fall 2012 Final Projects</vt:lpstr>
      <vt:lpstr>Ray Marching Distance Fields</vt:lpstr>
      <vt:lpstr>Procedural Infinite City</vt:lpstr>
      <vt:lpstr>Water</vt:lpstr>
      <vt:lpstr>Deferred Shading</vt:lpstr>
      <vt:lpstr>Particle Fluid Simulation</vt:lpstr>
      <vt:lpstr>Twitter</vt:lpstr>
      <vt:lpstr>Intensity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126</cp:revision>
  <cp:lastPrinted>2012-09-05T18:36:18Z</cp:lastPrinted>
  <dcterms:created xsi:type="dcterms:W3CDTF">2011-01-14T02:17:40Z</dcterms:created>
  <dcterms:modified xsi:type="dcterms:W3CDTF">2015-08-27T23:33:07Z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